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0"/>
  </p:notesMasterIdLst>
  <p:handoutMasterIdLst>
    <p:handoutMasterId r:id="rId11"/>
  </p:handoutMasterIdLst>
  <p:sldIdLst>
    <p:sldId id="316" r:id="rId2"/>
    <p:sldId id="295" r:id="rId3"/>
    <p:sldId id="296" r:id="rId4"/>
    <p:sldId id="297" r:id="rId5"/>
    <p:sldId id="308" r:id="rId6"/>
    <p:sldId id="291" r:id="rId7"/>
    <p:sldId id="305" r:id="rId8"/>
    <p:sldId id="299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33" autoAdjust="0"/>
    <p:restoredTop sz="96220" autoAdjust="0"/>
  </p:normalViewPr>
  <p:slideViewPr>
    <p:cSldViewPr>
      <p:cViewPr varScale="1">
        <p:scale>
          <a:sx n="102" d="100"/>
          <a:sy n="102" d="100"/>
        </p:scale>
        <p:origin x="1218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808" y="-8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r>
              <a:rPr lang="en-US" dirty="0"/>
              <a:t>5-27-18 PM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B287F88-45EE-45D4-9D26-9D128B87E34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CA9B9B-8411-4300-AFCC-6B36FF3CDDB1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2BDFBE-646C-4282-B86A-8E48B8D7666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F1C5CE-222C-4659-9A99-B99FC42AF6E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 panose="020405020505050303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 panose="020405020505050303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05989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F1C5CE-222C-4659-9A99-B99FC42AF6E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 panose="020405020505050303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 panose="020405020505050303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71156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 the vs. immediately before Phil. 2:14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F1C5CE-222C-4659-9A99-B99FC42AF6E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 panose="020405020505050303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 panose="020405020505050303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50200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Once consumed, can we keep it inside? Jeremiah 20:9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F1C5CE-222C-4659-9A99-B99FC42AF6E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 panose="020405020505050303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 panose="020405020505050303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569156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do we often try to fill the void in our lives with? Food, possessions, drugs, recreation, etc.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F1C5CE-222C-4659-9A99-B99FC42AF6E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 panose="020405020505050303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 panose="020405020505050303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29838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F1C5CE-222C-4659-9A99-B99FC42AF6E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 panose="020405020505050303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 panose="020405020505050303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66232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 losing one given to Him makes me think about parents putting their children on the school bus.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F1C5CE-222C-4659-9A99-B99FC42AF6E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 panose="020405020505050303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 panose="020405020505050303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62865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49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49BF3EA-1A78-4F07-BDC0-C8A1BD461199}" type="datetimeFigureOut">
              <a:rPr lang="en-US" smtClean="0"/>
              <a:pPr/>
              <a:t>2/21/2020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715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061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>
            <a:lvl1pPr>
              <a:defRPr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397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2/21/2020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231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Oval 8"/>
          <p:cNvSpPr/>
          <p:nvPr/>
        </p:nvSpPr>
        <p:spPr>
          <a:xfrm>
            <a:off x="4296729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2"/>
            <a:ext cx="7772400" cy="2505075"/>
          </a:xfrm>
        </p:spPr>
        <p:txBody>
          <a:bodyPr anchor="b"/>
          <a:lstStyle>
            <a:lvl1pPr algn="ctr" defTabSz="6858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600" kern="1200" dirty="0" smtClean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5"/>
            <a:ext cx="7772400" cy="1131887"/>
          </a:xfrm>
        </p:spPr>
        <p:txBody>
          <a:bodyPr anchor="t"/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806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18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373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1800" b="0">
                <a:latin typeface="+mn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1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1800" b="0">
                <a:latin typeface="+mn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50"/>
            <a:ext cx="4041648" cy="3913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629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625"/>
            <a:ext cx="8229600" cy="1600200"/>
          </a:xfrm>
        </p:spPr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419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18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8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100" b="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8" y="273052"/>
            <a:ext cx="4995863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8" y="2438402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435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7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100" b="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1508127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7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452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/>
        </p:nvSpPr>
        <p:spPr>
          <a:xfrm>
            <a:off x="8457761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685800" rtl="0" eaLnBrk="1" latinLnBrk="0" hangingPunct="1"/>
            <a:endParaRPr lang="en-US" sz="135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2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2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900">
                <a:solidFill>
                  <a:schemeClr val="tx1"/>
                </a:solidFill>
                <a:latin typeface="Century Gothic" pitchFamily="34" charset="0"/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2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900">
                <a:solidFill>
                  <a:schemeClr val="tx1"/>
                </a:solidFill>
                <a:latin typeface="Century Gothic" pitchFamily="34" charset="0"/>
              </a:defRPr>
            </a:lvl1pPr>
          </a:lstStyle>
          <a:p>
            <a:fld id="{349BF3EA-1A78-4F07-BDC0-C8A1BD461199}" type="datetimeFigureOut">
              <a:rPr lang="en-US" smtClean="0"/>
              <a:pPr/>
              <a:t>2/21/2020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9" y="6356352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900">
                <a:solidFill>
                  <a:schemeClr val="tx1"/>
                </a:solidFill>
                <a:latin typeface="Century Gothic" pitchFamily="34" charset="0"/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823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defTabSz="685800" rtl="0" eaLnBrk="1" latinLnBrk="0" hangingPunct="1">
        <a:lnSpc>
          <a:spcPts val="3600"/>
        </a:lnSpc>
        <a:spcBef>
          <a:spcPct val="0"/>
        </a:spcBef>
        <a:buNone/>
        <a:defRPr sz="3600" kern="1200"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Courier New" pitchFamily="49" charset="0"/>
        <a:buChar char="o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Courier New" pitchFamily="49" charset="0"/>
        <a:buChar char="o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Courier New" pitchFamily="49" charset="0"/>
        <a:buChar char="o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Courier New" pitchFamily="49" charset="0"/>
        <a:buChar char="o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369018"/>
            <a:ext cx="7772400" cy="1408078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Life of Jesus Christ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3600" dirty="0">
                <a:solidFill>
                  <a:schemeClr val="tx1"/>
                </a:solidFill>
              </a:rPr>
              <a:t>Lesson 11 – In Galilee And Beyond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1371600" y="3995305"/>
            <a:ext cx="6400800" cy="2400657"/>
          </a:xfrm>
        </p:spPr>
        <p:txBody>
          <a:bodyPr>
            <a:spAutoFit/>
          </a:bodyPr>
          <a:lstStyle/>
          <a:p>
            <a:r>
              <a:rPr lang="en-US" sz="2400" dirty="0"/>
              <a:t>February 19, 2020</a:t>
            </a:r>
          </a:p>
          <a:p>
            <a:endParaRPr lang="en-US" sz="2400" dirty="0"/>
          </a:p>
          <a:p>
            <a:r>
              <a:rPr lang="en-US" sz="3000" dirty="0"/>
              <a:t>Discourse on Spiritual Food and True Discipleship – </a:t>
            </a:r>
          </a:p>
          <a:p>
            <a:r>
              <a:rPr lang="en-US" sz="2600" dirty="0"/>
              <a:t>John 6:22-71</a:t>
            </a:r>
          </a:p>
        </p:txBody>
      </p:sp>
    </p:spTree>
    <p:extLst>
      <p:ext uri="{BB962C8B-B14F-4D97-AF65-F5344CB8AC3E}">
        <p14:creationId xmlns:p14="http://schemas.microsoft.com/office/powerpoint/2010/main" val="3356211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8374"/>
            <a:ext cx="8229600" cy="968535"/>
          </a:xfrm>
        </p:spPr>
        <p:txBody>
          <a:bodyPr>
            <a:spAutoFit/>
          </a:bodyPr>
          <a:lstStyle/>
          <a:p>
            <a:r>
              <a:rPr lang="en-US" sz="3200" b="1" i="1" dirty="0">
                <a:solidFill>
                  <a:schemeClr val="tx1"/>
                </a:solidFill>
              </a:rPr>
              <a:t>“You Seek Me …”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John 6:22-34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422" y="1387928"/>
            <a:ext cx="8804324" cy="5293757"/>
          </a:xfrm>
        </p:spPr>
        <p:txBody>
          <a:bodyPr>
            <a:sp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i="1" dirty="0"/>
              <a:t>“Jesus then said to them, ‘Truly, truly, I say to you, it is not Moses who has given you the bread out of heaven, but </a:t>
            </a:r>
            <a:r>
              <a:rPr lang="en-US" sz="2800" b="1" i="1" dirty="0"/>
              <a:t>it is My Father who gives you the true bread out of heaven</a:t>
            </a:r>
            <a:r>
              <a:rPr lang="en-US" sz="2800" i="1" dirty="0"/>
              <a:t>. For </a:t>
            </a:r>
            <a:r>
              <a:rPr lang="en-US" sz="2800" b="1" i="1" dirty="0"/>
              <a:t>the bread of God is that which comes down out of heaven</a:t>
            </a:r>
            <a:r>
              <a:rPr lang="en-US" sz="2800" i="1" dirty="0"/>
              <a:t>, and </a:t>
            </a:r>
            <a:r>
              <a:rPr lang="en-US" sz="2800" b="1" i="1" dirty="0"/>
              <a:t>gives life to the world</a:t>
            </a:r>
            <a:r>
              <a:rPr lang="en-US" sz="2800" i="1" dirty="0"/>
              <a:t>.’” </a:t>
            </a:r>
            <a:r>
              <a:rPr lang="en-US" sz="2800" dirty="0"/>
              <a:t>(verses 32-33)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dirty="0"/>
              <a:t>Moses didn’t provide the manna but God did! The Father has provided this </a:t>
            </a:r>
            <a:r>
              <a:rPr lang="en-US" sz="2800" i="1" dirty="0"/>
              <a:t>“</a:t>
            </a:r>
            <a:r>
              <a:rPr lang="en-US" sz="2800" b="1" i="1" dirty="0"/>
              <a:t>true bread</a:t>
            </a:r>
            <a:r>
              <a:rPr lang="en-US" sz="2800" i="1" dirty="0"/>
              <a:t>”</a:t>
            </a:r>
            <a:r>
              <a:rPr lang="en-US" sz="2800" dirty="0"/>
              <a:t> (cf. verse 55) also </a:t>
            </a:r>
            <a:r>
              <a:rPr lang="en-US" sz="2800" i="1" dirty="0"/>
              <a:t>“</a:t>
            </a:r>
            <a:r>
              <a:rPr lang="en-US" sz="2800" b="1" i="1" dirty="0"/>
              <a:t>which comes down out of heaven</a:t>
            </a:r>
            <a:r>
              <a:rPr lang="en-US" sz="2800" i="1" dirty="0"/>
              <a:t>.”</a:t>
            </a:r>
            <a:endParaRPr lang="en-US" sz="2800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i="1" dirty="0"/>
              <a:t>“</a:t>
            </a:r>
            <a:r>
              <a:rPr lang="en-US" sz="2800" b="1" i="1" dirty="0"/>
              <a:t>Out of heaven</a:t>
            </a:r>
            <a:r>
              <a:rPr lang="en-US" sz="2800" i="1" dirty="0"/>
              <a:t> …”</a:t>
            </a:r>
            <a:r>
              <a:rPr lang="en-US" sz="2800" dirty="0"/>
              <a:t> (verses 31, 32, 33, 41, 42, 50, 51, 58)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i="1" dirty="0"/>
              <a:t>“</a:t>
            </a:r>
            <a:r>
              <a:rPr lang="en-US" sz="2800" b="1" i="1" dirty="0"/>
              <a:t>To the world</a:t>
            </a:r>
            <a:r>
              <a:rPr lang="en-US" sz="2800" i="1" dirty="0"/>
              <a:t>.”</a:t>
            </a:r>
            <a:r>
              <a:rPr lang="en-US" sz="2800" dirty="0"/>
              <a:t> A reference to the life that Jesus came to give extending beyond the Jewish nation.</a:t>
            </a:r>
          </a:p>
        </p:txBody>
      </p:sp>
    </p:spTree>
    <p:extLst>
      <p:ext uri="{BB962C8B-B14F-4D97-AF65-F5344CB8AC3E}">
        <p14:creationId xmlns:p14="http://schemas.microsoft.com/office/powerpoint/2010/main" val="3802631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8374"/>
            <a:ext cx="8229600" cy="968535"/>
          </a:xfrm>
        </p:spPr>
        <p:txBody>
          <a:bodyPr>
            <a:spAutoFit/>
          </a:bodyPr>
          <a:lstStyle/>
          <a:p>
            <a:r>
              <a:rPr lang="en-US" sz="3200" b="1" i="1" dirty="0">
                <a:solidFill>
                  <a:schemeClr val="tx1"/>
                </a:solidFill>
              </a:rPr>
              <a:t>“You Seek Me …”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John 6:22-34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422" y="1387928"/>
            <a:ext cx="8804324" cy="4708981"/>
          </a:xfrm>
        </p:spPr>
        <p:txBody>
          <a:bodyPr>
            <a:sp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000" i="1" dirty="0"/>
              <a:t>“Then they said to Him, ‘Lord, </a:t>
            </a:r>
            <a:r>
              <a:rPr lang="en-US" sz="3000" b="1" i="1" dirty="0"/>
              <a:t>always give us this bread</a:t>
            </a:r>
            <a:r>
              <a:rPr lang="en-US" sz="3000" i="1" dirty="0"/>
              <a:t>.’” </a:t>
            </a:r>
            <a:r>
              <a:rPr lang="en-US" sz="3000" dirty="0"/>
              <a:t>(verse 34)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000" dirty="0"/>
              <a:t>We always want to have our physical needs taken care of!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000" dirty="0"/>
              <a:t>John 4:15, “</a:t>
            </a:r>
            <a:r>
              <a:rPr lang="en-US" sz="3000" i="1" dirty="0"/>
              <a:t>The woman said to Him, ‘Sir, </a:t>
            </a:r>
            <a:r>
              <a:rPr lang="en-US" sz="3000" b="1" i="1" dirty="0"/>
              <a:t>give me this water, so I will not be thirsty</a:t>
            </a:r>
            <a:r>
              <a:rPr lang="en-US" sz="3000" i="1" dirty="0"/>
              <a:t> nor come all the way here to draw.’”</a:t>
            </a:r>
            <a:endParaRPr lang="en-US" sz="30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000" dirty="0"/>
              <a:t>How can/do we exemplify this same fleshly focus?</a:t>
            </a:r>
          </a:p>
        </p:txBody>
      </p:sp>
    </p:spTree>
    <p:extLst>
      <p:ext uri="{BB962C8B-B14F-4D97-AF65-F5344CB8AC3E}">
        <p14:creationId xmlns:p14="http://schemas.microsoft.com/office/powerpoint/2010/main" val="2227788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8374"/>
            <a:ext cx="8229600" cy="968535"/>
          </a:xfrm>
        </p:spPr>
        <p:txBody>
          <a:bodyPr>
            <a:spAutoFit/>
          </a:bodyPr>
          <a:lstStyle/>
          <a:p>
            <a:r>
              <a:rPr lang="en-US" sz="3200" b="1" i="1" dirty="0">
                <a:solidFill>
                  <a:schemeClr val="tx1"/>
                </a:solidFill>
              </a:rPr>
              <a:t>“You Seek Me …”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John 6:22-34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051" y="1387928"/>
            <a:ext cx="8970578" cy="5170646"/>
          </a:xfrm>
        </p:spPr>
        <p:txBody>
          <a:bodyPr>
            <a:sp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000" dirty="0"/>
              <a:t>The Israelites </a:t>
            </a:r>
            <a:r>
              <a:rPr lang="en-US" sz="3000" b="1" dirty="0"/>
              <a:t>rejected</a:t>
            </a:r>
            <a:r>
              <a:rPr lang="en-US" sz="3000" dirty="0"/>
              <a:t>, </a:t>
            </a:r>
            <a:r>
              <a:rPr lang="en-US" sz="3000" i="1" dirty="0"/>
              <a:t>“</a:t>
            </a:r>
            <a:r>
              <a:rPr lang="en-US" sz="3000" b="1" i="1" dirty="0"/>
              <a:t>grumbled</a:t>
            </a:r>
            <a:r>
              <a:rPr lang="en-US" sz="3000" i="1" dirty="0"/>
              <a:t>,”</a:t>
            </a:r>
            <a:r>
              <a:rPr lang="en-US" sz="3000" dirty="0"/>
              <a:t> </a:t>
            </a:r>
            <a:r>
              <a:rPr lang="en-US" sz="3000" b="1" dirty="0"/>
              <a:t>complained</a:t>
            </a:r>
            <a:r>
              <a:rPr lang="en-US" sz="3000" dirty="0"/>
              <a:t>, and had no </a:t>
            </a:r>
            <a:r>
              <a:rPr lang="en-US" sz="3000" b="1" dirty="0"/>
              <a:t>appetite</a:t>
            </a:r>
            <a:r>
              <a:rPr lang="en-US" sz="3000" dirty="0"/>
              <a:t> for the bread God sent them, and the are rejecting, complaining about and having no appetite for the divine bread from heaven again! (verses 41, 43, 61; Numbers 11:4-6; </a:t>
            </a:r>
            <a:br>
              <a:rPr lang="en-US" sz="3000" dirty="0"/>
            </a:br>
            <a:r>
              <a:rPr lang="en-US" sz="3000" dirty="0"/>
              <a:t>1 Corinthians 10:10)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dirty="0"/>
              <a:t>Philippians 2:14-15, </a:t>
            </a:r>
            <a:r>
              <a:rPr lang="en-US" sz="2800" i="1" dirty="0"/>
              <a:t>“</a:t>
            </a:r>
            <a:r>
              <a:rPr lang="en-US" sz="2800" b="1" i="1" dirty="0"/>
              <a:t>Do all things without grumbling or disputing</a:t>
            </a:r>
            <a:r>
              <a:rPr lang="en-US" sz="2800" i="1" dirty="0"/>
              <a:t>; so that you will prove yourselves to be blameless and innocent, children of God above reproach in the midst of a crooked and perverse generation, among whom you appear as lights in the world.”</a:t>
            </a:r>
          </a:p>
        </p:txBody>
      </p:sp>
    </p:spTree>
    <p:extLst>
      <p:ext uri="{BB962C8B-B14F-4D97-AF65-F5344CB8AC3E}">
        <p14:creationId xmlns:p14="http://schemas.microsoft.com/office/powerpoint/2010/main" val="282603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8374"/>
            <a:ext cx="8229600" cy="968535"/>
          </a:xfrm>
        </p:spPr>
        <p:txBody>
          <a:bodyPr>
            <a:spAutoFit/>
          </a:bodyPr>
          <a:lstStyle/>
          <a:p>
            <a:r>
              <a:rPr lang="en-US" sz="3200" b="1" i="1" dirty="0">
                <a:solidFill>
                  <a:schemeClr val="tx1"/>
                </a:solidFill>
              </a:rPr>
              <a:t>“You Seek Me …”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John 6:22-34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422" y="1387928"/>
            <a:ext cx="8804324" cy="3816429"/>
          </a:xfrm>
        </p:spPr>
        <p:txBody>
          <a:bodyPr>
            <a:sp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200" b="1" dirty="0"/>
              <a:t>God wants man to consume His word!</a:t>
            </a:r>
            <a:br>
              <a:rPr lang="en-US" sz="3200" b="1" dirty="0"/>
            </a:br>
            <a:r>
              <a:rPr lang="en-US" sz="3000" dirty="0"/>
              <a:t>(verses 31-33, 48-53; Ezekiel 3:1-3; Jeremiah 15:16; </a:t>
            </a:r>
            <a:br>
              <a:rPr lang="en-US" sz="3000" dirty="0"/>
            </a:br>
            <a:r>
              <a:rPr lang="en-US" sz="3000" dirty="0"/>
              <a:t>Job 23:12; Psalms 119:103)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000" i="1" dirty="0"/>
              <a:t>“</a:t>
            </a:r>
            <a:r>
              <a:rPr lang="en-US" sz="3000" b="1" i="1" dirty="0"/>
              <a:t>Eat</a:t>
            </a:r>
            <a:r>
              <a:rPr lang="en-US" sz="3000" i="1" dirty="0"/>
              <a:t>” </a:t>
            </a:r>
            <a:r>
              <a:rPr lang="en-US" sz="3000" dirty="0"/>
              <a:t>– to </a:t>
            </a:r>
            <a:r>
              <a:rPr lang="en-US" sz="3000" b="1" dirty="0"/>
              <a:t>devour</a:t>
            </a:r>
            <a:r>
              <a:rPr lang="en-US" sz="3000" dirty="0"/>
              <a:t> or </a:t>
            </a:r>
            <a:r>
              <a:rPr lang="en-US" sz="3000" b="1" dirty="0"/>
              <a:t>consume</a:t>
            </a:r>
            <a:r>
              <a:rPr lang="en-US" sz="3000" dirty="0"/>
              <a:t>.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000" dirty="0"/>
              <a:t>Does that describe our study of God’s word? </a:t>
            </a:r>
            <a:br>
              <a:rPr lang="en-US" sz="3000" dirty="0"/>
            </a:br>
            <a:r>
              <a:rPr lang="en-US" sz="3000" dirty="0"/>
              <a:t>Have we been filled with it? (Colossians 3:16)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000" dirty="0"/>
              <a:t>Or would “nibble” or “pick at” be a better word?</a:t>
            </a:r>
          </a:p>
        </p:txBody>
      </p:sp>
    </p:spTree>
    <p:extLst>
      <p:ext uri="{BB962C8B-B14F-4D97-AF65-F5344CB8AC3E}">
        <p14:creationId xmlns:p14="http://schemas.microsoft.com/office/powerpoint/2010/main" val="2145946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8374"/>
            <a:ext cx="8229600" cy="968535"/>
          </a:xfrm>
        </p:spPr>
        <p:txBody>
          <a:bodyPr>
            <a:spAutoFit/>
          </a:bodyPr>
          <a:lstStyle/>
          <a:p>
            <a:r>
              <a:rPr lang="en-US" sz="3200" b="1" i="1" dirty="0">
                <a:solidFill>
                  <a:schemeClr val="tx1"/>
                </a:solidFill>
              </a:rPr>
              <a:t>“I Am The Bread Of Life …”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John 6:35-58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422" y="1387928"/>
            <a:ext cx="8804324" cy="4154984"/>
          </a:xfrm>
        </p:spPr>
        <p:txBody>
          <a:bodyPr>
            <a:sp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dirty="0"/>
              <a:t>Jesus’ invitation: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i="1" dirty="0"/>
              <a:t>“</a:t>
            </a:r>
            <a:r>
              <a:rPr lang="en-US" sz="2800" b="1" i="1" dirty="0"/>
              <a:t>I am the bread of life</a:t>
            </a:r>
            <a:r>
              <a:rPr lang="en-US" sz="2800" i="1" dirty="0"/>
              <a:t>; </a:t>
            </a:r>
            <a:r>
              <a:rPr lang="en-US" sz="2800" b="1" i="1" dirty="0"/>
              <a:t>he who comes to Me </a:t>
            </a:r>
            <a:r>
              <a:rPr lang="en-US" sz="2800" i="1" dirty="0"/>
              <a:t>will </a:t>
            </a:r>
            <a:r>
              <a:rPr lang="en-US" sz="2800" b="1" i="1" dirty="0"/>
              <a:t>not hunger</a:t>
            </a:r>
            <a:r>
              <a:rPr lang="en-US" sz="2800" i="1" dirty="0"/>
              <a:t>, and he who believes in Me will </a:t>
            </a:r>
            <a:r>
              <a:rPr lang="en-US" sz="2800" b="1" i="1" dirty="0"/>
              <a:t>never thirst</a:t>
            </a:r>
            <a:r>
              <a:rPr lang="en-US" sz="2800" i="1" dirty="0"/>
              <a:t>.”</a:t>
            </a:r>
            <a:r>
              <a:rPr lang="en-US" sz="2800" dirty="0"/>
              <a:t> </a:t>
            </a:r>
            <a:br>
              <a:rPr lang="en-US" sz="2800" dirty="0"/>
            </a:br>
            <a:r>
              <a:rPr lang="en-US" sz="2800" dirty="0"/>
              <a:t>(verse 35; cf. verses 48 and 51)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dirty="0"/>
              <a:t>Emphasis on </a:t>
            </a:r>
            <a:r>
              <a:rPr lang="en-US" sz="2800" i="1" dirty="0"/>
              <a:t>“</a:t>
            </a:r>
            <a:r>
              <a:rPr lang="en-US" sz="2800" b="1" i="1" dirty="0"/>
              <a:t>I</a:t>
            </a:r>
            <a:r>
              <a:rPr lang="en-US" sz="2800" i="1" dirty="0"/>
              <a:t>” – </a:t>
            </a:r>
            <a:r>
              <a:rPr lang="en-US" sz="2800" dirty="0"/>
              <a:t>not the physical bread you seek.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dirty="0"/>
              <a:t>Jesus is both the </a:t>
            </a:r>
            <a:r>
              <a:rPr lang="en-US" sz="2800" b="1" dirty="0"/>
              <a:t>giver</a:t>
            </a:r>
            <a:r>
              <a:rPr lang="en-US" sz="2800" dirty="0"/>
              <a:t> (verse 33) and the </a:t>
            </a:r>
            <a:r>
              <a:rPr lang="en-US" sz="2800" b="1" dirty="0"/>
              <a:t>gift</a:t>
            </a:r>
            <a:r>
              <a:rPr lang="en-US" sz="2800" dirty="0"/>
              <a:t> (verse 35) of life.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dirty="0"/>
              <a:t>Jesus </a:t>
            </a:r>
            <a:r>
              <a:rPr lang="en-US" sz="2800" b="1" dirty="0"/>
              <a:t>gave life </a:t>
            </a:r>
            <a:r>
              <a:rPr lang="en-US" sz="2800" dirty="0"/>
              <a:t>through </a:t>
            </a:r>
            <a:r>
              <a:rPr lang="en-US" sz="2800" b="1" dirty="0"/>
              <a:t>the gift of His life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89177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5420"/>
            <a:ext cx="8229600" cy="968535"/>
          </a:xfrm>
        </p:spPr>
        <p:txBody>
          <a:bodyPr>
            <a:spAutoFit/>
          </a:bodyPr>
          <a:lstStyle/>
          <a:p>
            <a:r>
              <a:rPr lang="en-US" sz="3200" b="1" i="1" dirty="0">
                <a:solidFill>
                  <a:schemeClr val="tx1"/>
                </a:solidFill>
              </a:rPr>
              <a:t>“I Am The Bread Of Life …”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John 6:35-58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422" y="1098229"/>
            <a:ext cx="8804324" cy="5724644"/>
          </a:xfrm>
        </p:spPr>
        <p:txBody>
          <a:bodyPr>
            <a:sp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i="1" dirty="0"/>
              <a:t>“</a:t>
            </a:r>
            <a:r>
              <a:rPr lang="en-US" sz="2800" b="1" i="1" dirty="0"/>
              <a:t>I am the bread of life</a:t>
            </a:r>
            <a:r>
              <a:rPr lang="en-US" sz="2800" i="1" dirty="0"/>
              <a:t>; </a:t>
            </a:r>
            <a:r>
              <a:rPr lang="en-US" sz="2800" b="1" i="1" dirty="0"/>
              <a:t>he who comes to Me </a:t>
            </a:r>
            <a:r>
              <a:rPr lang="en-US" sz="2800" i="1" dirty="0"/>
              <a:t>will </a:t>
            </a:r>
            <a:r>
              <a:rPr lang="en-US" sz="2800" b="1" i="1" dirty="0"/>
              <a:t>not hunger</a:t>
            </a:r>
            <a:r>
              <a:rPr lang="en-US" sz="2800" i="1" dirty="0"/>
              <a:t>, and he who believes in Me will </a:t>
            </a:r>
            <a:r>
              <a:rPr lang="en-US" sz="2800" b="1" i="1" dirty="0"/>
              <a:t>never thirst</a:t>
            </a:r>
            <a:r>
              <a:rPr lang="en-US" sz="2800" i="1" dirty="0"/>
              <a:t>.”</a:t>
            </a:r>
            <a:r>
              <a:rPr lang="en-US" sz="2800" dirty="0"/>
              <a:t> </a:t>
            </a:r>
            <a:br>
              <a:rPr lang="en-US" sz="2800" dirty="0"/>
            </a:br>
            <a:r>
              <a:rPr lang="en-US" sz="2800" dirty="0"/>
              <a:t>(verse 35; cf. verses 48 and 51)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dirty="0"/>
              <a:t>It is Jesus that we need to consume, that we might have life eternal.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dirty="0"/>
              <a:t>Jesus offers freedom from (spiritual) hunger and thirst. Part of being in His kingdom (Matthew 5:5; cf. Isaiah 49:10; Revelation 7:16)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dirty="0"/>
              <a:t>Do we understand the point of Deuteronomy 8:3 / Matthew 4:4? </a:t>
            </a:r>
            <a:r>
              <a:rPr lang="en-US" sz="2800" i="1" dirty="0"/>
              <a:t>“Man does not live bread alone, but … by everything that proceeds out of the mouth of the Lord.”</a:t>
            </a:r>
            <a:r>
              <a:rPr lang="en-US" sz="2800" dirty="0"/>
              <a:t> (cf. John 4:32)</a:t>
            </a:r>
          </a:p>
        </p:txBody>
      </p:sp>
    </p:spTree>
    <p:extLst>
      <p:ext uri="{BB962C8B-B14F-4D97-AF65-F5344CB8AC3E}">
        <p14:creationId xmlns:p14="http://schemas.microsoft.com/office/powerpoint/2010/main" val="3257482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8374"/>
            <a:ext cx="8229600" cy="968535"/>
          </a:xfrm>
        </p:spPr>
        <p:txBody>
          <a:bodyPr>
            <a:spAutoFit/>
          </a:bodyPr>
          <a:lstStyle/>
          <a:p>
            <a:r>
              <a:rPr lang="en-US" sz="3200" b="1" i="1" dirty="0">
                <a:solidFill>
                  <a:schemeClr val="tx1"/>
                </a:solidFill>
              </a:rPr>
              <a:t>“I Am The Bread Of Life …”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John 6:35-58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422" y="1387928"/>
            <a:ext cx="8804324" cy="5170646"/>
          </a:xfrm>
        </p:spPr>
        <p:txBody>
          <a:bodyPr>
            <a:sp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i="1" dirty="0"/>
              <a:t>“</a:t>
            </a:r>
            <a:r>
              <a:rPr lang="en-US" sz="2800" b="1" i="1" dirty="0"/>
              <a:t>All that the Father gives Me will come to Me</a:t>
            </a:r>
            <a:r>
              <a:rPr lang="en-US" sz="2800" i="1" dirty="0"/>
              <a:t> …”</a:t>
            </a:r>
            <a:r>
              <a:rPr lang="en-US" sz="2800" b="1" i="1" dirty="0"/>
              <a:t> </a:t>
            </a:r>
            <a:br>
              <a:rPr lang="en-US" sz="2800" b="1" i="1" dirty="0"/>
            </a:br>
            <a:r>
              <a:rPr lang="en-US" sz="2800" dirty="0"/>
              <a:t>(verse 37)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dirty="0"/>
              <a:t>Those who don’t come to Jesus were not given by the Father.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dirty="0"/>
              <a:t>Who is </a:t>
            </a:r>
            <a:r>
              <a:rPr lang="en-US" sz="2800" i="1" dirty="0"/>
              <a:t>“</a:t>
            </a:r>
            <a:r>
              <a:rPr lang="en-US" sz="2800" b="1" i="1" dirty="0"/>
              <a:t>given</a:t>
            </a:r>
            <a:r>
              <a:rPr lang="en-US" sz="2800" i="1" dirty="0"/>
              <a:t>”</a:t>
            </a:r>
            <a:r>
              <a:rPr lang="en-US" sz="2800" dirty="0"/>
              <a:t> by the Father?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dirty="0"/>
              <a:t>No one against their own will but only those by the exercise of their will. (Revelation 22:17)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dirty="0"/>
              <a:t>Those who seek the Father’s will as Jesus did. </a:t>
            </a:r>
            <a:br>
              <a:rPr lang="en-US" sz="2800" dirty="0"/>
            </a:br>
            <a:r>
              <a:rPr lang="en-US" sz="2800" dirty="0"/>
              <a:t>(verses 37-38)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dirty="0"/>
              <a:t>Those who believe in the Son (verse 40)</a:t>
            </a:r>
            <a:endParaRPr 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2521378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mpany background presentati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>
        <a:solidFill>
          <a:schemeClr val="tx2"/>
        </a:solidFill>
        <a:ln>
          <a:solidFill>
            <a:schemeClr val="tx2"/>
          </a:solidFill>
        </a:ln>
      </a:spPr>
      <a:bodyPr rtlCol="0" anchor="ctr"/>
      <a:lstStyle>
        <a:defPPr algn="ctr">
          <a:defRPr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Company meeting presentation.potx" id="{77F2D8A2-507B-4878-B2FF-8D528D9C7FD9}" vid="{1CC704D5-A0BA-4179-BDE4-EF17843D99B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Theme16</Template>
  <TotalTime>3110</TotalTime>
  <Words>856</Words>
  <Application>Microsoft Office PowerPoint</Application>
  <PresentationFormat>On-screen Show (4:3)</PresentationFormat>
  <Paragraphs>52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Century Gothic</vt:lpstr>
      <vt:lpstr>Courier New</vt:lpstr>
      <vt:lpstr>Palatino Linotype</vt:lpstr>
      <vt:lpstr>Company background presentation</vt:lpstr>
      <vt:lpstr>The Life of Jesus Christ Lesson 11 – In Galilee And Beyond</vt:lpstr>
      <vt:lpstr>“You Seek Me …” John 6:22-34</vt:lpstr>
      <vt:lpstr>“You Seek Me …” John 6:22-34</vt:lpstr>
      <vt:lpstr>“You Seek Me …” John 6:22-34</vt:lpstr>
      <vt:lpstr>“You Seek Me …” John 6:22-34</vt:lpstr>
      <vt:lpstr>“I Am The Bread Of Life …” John 6:35-58</vt:lpstr>
      <vt:lpstr>“I Am The Bread Of Life …” John 6:35-58</vt:lpstr>
      <vt:lpstr>“I Am The Bread Of Life …” John 6:35-58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Life Of Christ (02-19-20)</dc:title>
  <dc:creator>Chris Simmons</dc:creator>
  <cp:lastModifiedBy>Richard Lidh</cp:lastModifiedBy>
  <cp:revision>7</cp:revision>
  <dcterms:created xsi:type="dcterms:W3CDTF">2011-11-13T00:33:04Z</dcterms:created>
  <dcterms:modified xsi:type="dcterms:W3CDTF">2020-02-21T19:19:16Z</dcterms:modified>
</cp:coreProperties>
</file>